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781"/>
  </p:normalViewPr>
  <p:slideViewPr>
    <p:cSldViewPr snapToGrid="0">
      <p:cViewPr varScale="1">
        <p:scale>
          <a:sx n="88" d="100"/>
          <a:sy n="88" d="100"/>
        </p:scale>
        <p:origin x="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0132-A31B-BB59-4DBC-D4AD239EB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DAF17-9D09-A744-68E9-F9842F8FA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B17BA-FB5F-6165-EAD0-270DF6DC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B4367-C08E-9426-3666-F4281831C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EA58D-7A5D-BE61-2053-92CB10C0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3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C0086-796C-DF2F-8E85-FA7D6FC3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05765-A85E-B58E-351D-AF84DC050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DEBC8-484A-02DB-58D7-234A5EBA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46AFD-7F82-4FAA-EEE7-7F8E2226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14BA8-5408-A679-AC7D-DBB084C48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02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625422-DEA9-98C4-D258-12A4EDCED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1C2C09-2EDD-BB63-0C58-0D82FFE8F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687D6-33A7-95C6-6AD4-1BB1A47C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F58AC-A77E-D74C-ED49-88DD31B04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569F-5724-E58B-F873-9B375494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76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3028E-1F0B-4128-3628-FF61D45B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5CA51-D909-2D3D-A1D6-502478325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0B9B7-37CD-AEA7-D2C6-1E0957A39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D5FD1-67F4-2166-2A0A-88CEFEA2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095A5-FE70-AD87-4B1E-AB707AD7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83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BEF23-A777-690E-C50E-44C2B57B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8832C-2C7E-FA40-4660-0C4B0DD56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D473C-D3A0-7CD1-21DD-BF7041DB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9FF57-7E5B-D6AC-F839-F696F54C6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CC9AC-4429-8679-855E-0D468495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8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02AB3-8D5C-467B-D137-987E327B3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3A7EF-8361-1F21-2304-D0BB7A423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CD346-6825-793A-91E5-834DA3A6D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CBFE9-50B0-8F25-F2B4-73463752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22D7D-6ECE-B882-146B-225096188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E37E6-6978-B717-6700-44750541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8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1F336-73C3-BF2A-9E7A-DBE3CDE9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6C569-C57C-62B5-DA21-C2B17DBF9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E69FA-B894-5B74-6E3C-1432B3F7B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FE318-E759-309F-6C1F-8F7C34389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114E0-3C6C-FB20-6A86-CDC29206F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5DAB6F-1AA0-B325-314D-B17BD9DDD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3EE214-C7EC-25C9-9868-A73404E68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882DC-E0A8-7F92-92CF-CB92DBD5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F64A-4452-9B0D-D3A9-A222AF19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50CE9F-8D20-26C4-3DC0-C5CB34FA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55CD9-1A64-EBE1-2146-C19FB23D6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22393-9647-D884-94D4-060C454B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9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9ED512-418C-7DD7-180A-2DFC91927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7A507A-FCDB-9F78-07EB-F8D4E3C6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393A9-07B5-07C9-CDC6-7390F08D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9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5FEC-B7F8-C16F-43E5-B7FA7126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4C3F7-7A3B-EC9A-2433-A4924CECD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D56020-150C-EEBE-5C1B-7F7EF332E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F242C-6A6B-1E90-EDBD-E02394A8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73440-E48D-B4F1-5A59-8CCA77C9C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3FAE6-7572-329A-6C27-56BB7D7C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9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9794-79D9-8ABD-033A-90773AC6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75CC15-2466-9BAF-2A59-2DB38C187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FFDA5-B071-08D9-55F9-639204B96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87136-01E4-55C7-18A5-1F3BAAA9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9F07A-A528-4649-8E3E-6909F94E1C6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5A0A4-C465-7144-E121-9F2B571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C5889-B2A5-07AD-7ECE-640B76E63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2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4641CB-177D-A4ED-05F6-B11DF249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1B7B0-1A51-41B5-BC04-5CE8034C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8DF69-5914-3A05-8DF7-38B3F2E882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9F07A-A528-4649-8E3E-6909F94E1C6E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7B923-AD81-D672-78D5-171C2FC60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7D297-BFA8-3231-DE4A-3CEC1C114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A3C9B-1528-4440-9392-F25434F03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4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sites.google.com/view/jwstpearl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C0C6-ECB6-E2DC-0ADD-35A4544DF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6389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Magellanic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System Stars Identified in the SMACS J0723-73 JWST ERO Images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D0C91-1853-8387-A181-2FF4A30ED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07" y="2716528"/>
            <a:ext cx="9693386" cy="2534264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Jake Summers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Mentors: Dr.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Rogier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Windhorst &amp; Dr. Seth Cohen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School of Earth and Space Exploration, ASU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AZSGC Symposium, ASU</a:t>
            </a:r>
          </a:p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April 22, 2023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B3A3EC-4F96-338E-03A0-D55BA4F7A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SA logo">
            <a:extLst>
              <a:ext uri="{FF2B5EF4-FFF2-40B4-BE49-F238E27FC236}">
                <a16:creationId xmlns:a16="http://schemas.microsoft.com/office/drawing/2014/main" id="{E76A79F7-1735-8918-0A70-DAA559B72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15588" y="5711270"/>
            <a:ext cx="2293460" cy="114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BCFE346-F387-F229-C18C-5E65F3D616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676" y="5383332"/>
            <a:ext cx="2820648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50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C2C8-CBD0-822A-6F7D-E2405938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</p:txBody>
      </p:sp>
      <p:pic>
        <p:nvPicPr>
          <p:cNvPr id="5" name="Content Placeholder 4" descr="A screenshot of a graph&#10;&#10;Description automatically generated with medium confidence">
            <a:extLst>
              <a:ext uri="{FF2B5EF4-FFF2-40B4-BE49-F238E27FC236}">
                <a16:creationId xmlns:a16="http://schemas.microsoft.com/office/drawing/2014/main" id="{DBE712AB-B6E2-7A0E-DE66-45A33EC76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5392" y="848810"/>
            <a:ext cx="8256608" cy="516038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FAA8E4-4B46-94C2-D8BB-5C0427FDBE7D}"/>
              </a:ext>
            </a:extLst>
          </p:cNvPr>
          <p:cNvSpPr txBox="1">
            <a:spLocks/>
          </p:cNvSpPr>
          <p:nvPr/>
        </p:nvSpPr>
        <p:spPr>
          <a:xfrm>
            <a:off x="397012" y="1967223"/>
            <a:ext cx="3283738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Peak also shows up in discrete star counts</a:t>
            </a:r>
          </a:p>
          <a:p>
            <a:endParaRPr lang="en-US" sz="24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FF7EFDC-DF3F-8859-5709-7BA710DF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377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8CB25A-B5D1-A5A3-4F7D-2BE848439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/>
              <a:t>Color-Magnitude Diagrams</a:t>
            </a:r>
          </a:p>
        </p:txBody>
      </p:sp>
      <p:pic>
        <p:nvPicPr>
          <p:cNvPr id="13" name="Picture 12" descr="Chart, scatter chart&#10;&#10;Description automatically generated">
            <a:extLst>
              <a:ext uri="{FF2B5EF4-FFF2-40B4-BE49-F238E27FC236}">
                <a16:creationId xmlns:a16="http://schemas.microsoft.com/office/drawing/2014/main" id="{6819409E-3E53-C9F5-9B55-B7F58CBD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489" y="0"/>
            <a:ext cx="4669743" cy="4669743"/>
          </a:xfrm>
          <a:prstGeom prst="rect">
            <a:avLst/>
          </a:prstGeom>
        </p:spPr>
      </p:pic>
      <p:pic>
        <p:nvPicPr>
          <p:cNvPr id="11" name="Content Placeholder 10" descr="Chart, scatter chart&#10;&#10;Description automatically generated">
            <a:extLst>
              <a:ext uri="{FF2B5EF4-FFF2-40B4-BE49-F238E27FC236}">
                <a16:creationId xmlns:a16="http://schemas.microsoft.com/office/drawing/2014/main" id="{845EE6C1-B1F1-7F0B-D614-088825069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3701" y="21675"/>
            <a:ext cx="4669743" cy="4669743"/>
          </a:xfrm>
          <a:prstGeom prst="rect">
            <a:avLst/>
          </a:pr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08589AB-C33B-8C98-6DE9-074D24888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13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D4A2D-ADDF-CC39-2BE5-74CFE39FC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77DD4-EC81-ECD4-D6B6-8EB659DA4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75 stars identified between 40 and 100 kpc in SMACS0723</a:t>
            </a:r>
          </a:p>
          <a:p>
            <a:r>
              <a:rPr lang="en-US" dirty="0"/>
              <a:t>Metallicity similar the to LMC ([Fe/H]=-0.4)</a:t>
            </a:r>
          </a:p>
          <a:p>
            <a:r>
              <a:rPr lang="en-US" dirty="0"/>
              <a:t>Could be a stellar component to the </a:t>
            </a:r>
            <a:r>
              <a:rPr lang="en-US" dirty="0" err="1"/>
              <a:t>Magellanic</a:t>
            </a:r>
            <a:r>
              <a:rPr lang="en-US" dirty="0"/>
              <a:t> </a:t>
            </a:r>
            <a:r>
              <a:rPr lang="en-US"/>
              <a:t>Leading Arm </a:t>
            </a:r>
            <a:r>
              <a:rPr lang="en-US" dirty="0"/>
              <a:t>or a stellar halo of the LMC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1F698A7-9E5A-E0B0-CE4D-6FBE462BF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74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B316A-9727-5C94-704C-963286EE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8C3DF-C5AA-4AB6-9A2D-716AFB7A2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Rogier</a:t>
            </a:r>
            <a:r>
              <a:rPr lang="en-US" dirty="0"/>
              <a:t> Windhorst</a:t>
            </a:r>
          </a:p>
          <a:p>
            <a:r>
              <a:rPr lang="en-US" dirty="0"/>
              <a:t>Dr. Seth Cohen, Dr. Rolf Jansen, Dr. Timothy Carleton, Dr. Patrick </a:t>
            </a:r>
            <a:r>
              <a:rPr lang="en-US" dirty="0" err="1"/>
              <a:t>Kamieneski</a:t>
            </a:r>
            <a:endParaRPr lang="en-US" dirty="0"/>
          </a:p>
          <a:p>
            <a:r>
              <a:rPr lang="en-US" dirty="0"/>
              <a:t>The rest of the PEARLS team</a:t>
            </a:r>
          </a:p>
          <a:p>
            <a:r>
              <a:rPr lang="en-US" dirty="0"/>
              <a:t>ASU/NASA Space Grant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A47E80E-86A3-7053-D1DF-93F2925BA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44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7D56-D0E9-CA98-ECBA-9BF4D496D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69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1CC40-A92D-87A2-85ED-E00DB21805D4}"/>
              </a:ext>
            </a:extLst>
          </p:cNvPr>
          <p:cNvSpPr txBox="1"/>
          <p:nvPr/>
        </p:nvSpPr>
        <p:spPr>
          <a:xfrm>
            <a:off x="5052284" y="6488668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jssumme1@asu.edu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16B9DD-82E6-25D8-2192-6B5C08CE5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39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4B8B6-94A0-F59B-8495-2C9EBBB0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Background – SMACS J0723-73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EADE94-5A15-FF48-050C-392B4AA83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Autofit/>
          </a:bodyPr>
          <a:lstStyle/>
          <a:p>
            <a:r>
              <a:rPr lang="en-US" dirty="0"/>
              <a:t>Part of the Southern Massive Cluster Survey</a:t>
            </a:r>
          </a:p>
          <a:p>
            <a:r>
              <a:rPr lang="en-US" dirty="0"/>
              <a:t>First JWST image released on July 11, 2022</a:t>
            </a:r>
          </a:p>
        </p:txBody>
      </p:sp>
      <p:pic>
        <p:nvPicPr>
          <p:cNvPr id="5" name="Content Placeholder 4" descr="A group of stars in space&#10;&#10;Description automatically generated with low confidence">
            <a:extLst>
              <a:ext uri="{FF2B5EF4-FFF2-40B4-BE49-F238E27FC236}">
                <a16:creationId xmlns:a16="http://schemas.microsoft.com/office/drawing/2014/main" id="{A1CA56B9-8419-FF20-C61C-11C83558C2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D7F325-E73C-B189-BA8E-6AD1E6F660C9}"/>
              </a:ext>
            </a:extLst>
          </p:cNvPr>
          <p:cNvSpPr txBox="1"/>
          <p:nvPr/>
        </p:nvSpPr>
        <p:spPr>
          <a:xfrm>
            <a:off x="2377440" y="6560287"/>
            <a:ext cx="50917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Image credit: https://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webbtelescope.org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47A214C-0228-89C7-6B74-44286C045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336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2CC09-FCCE-6A5E-E5EE-7A7AC0B8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Star Excess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9F1BAF-D952-AB68-9C14-415931211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dirty="0"/>
              <a:t>Star counts in SMACS0723 slope upward</a:t>
            </a:r>
          </a:p>
          <a:p>
            <a:r>
              <a:rPr lang="en-US" dirty="0"/>
              <a:t>Other fields have flat star counts</a:t>
            </a:r>
          </a:p>
          <a:p>
            <a:r>
              <a:rPr lang="en-US" dirty="0"/>
              <a:t>Too many faint stars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C4464D12-55EB-5A0F-11E0-F8E4D0784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23" y="640080"/>
            <a:ext cx="6214865" cy="557784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105063B-4C8E-2344-E590-0F365EE6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882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3D2C13-6F86-1509-7728-7E0BE6D69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Large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Magellanic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Cloud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4EC1793-0F52-9D56-66C0-0F6A35E885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08304" y="2478024"/>
            <a:ext cx="6009855" cy="369417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CF911A-1370-F76F-F19D-1C3B0366E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453" y="2478024"/>
            <a:ext cx="3872243" cy="3694176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LMC – dwarf satellite galaxy to the Milky Way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SMACS0723 is only ~10 deg. away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48D43-3CBB-0B1A-5719-A9CC21016433}"/>
              </a:ext>
            </a:extLst>
          </p:cNvPr>
          <p:cNvSpPr txBox="1"/>
          <p:nvPr/>
        </p:nvSpPr>
        <p:spPr>
          <a:xfrm>
            <a:off x="908304" y="3154630"/>
            <a:ext cx="142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SMACS0723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D37BCB-AAF2-2E2C-E950-202399A73A6E}"/>
              </a:ext>
            </a:extLst>
          </p:cNvPr>
          <p:cNvCxnSpPr>
            <a:cxnSpLocks/>
          </p:cNvCxnSpPr>
          <p:nvPr/>
        </p:nvCxnSpPr>
        <p:spPr>
          <a:xfrm>
            <a:off x="1238491" y="3523962"/>
            <a:ext cx="578734" cy="6766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EBF0476-0B28-CAAA-DB90-199DF5E99D53}"/>
              </a:ext>
            </a:extLst>
          </p:cNvPr>
          <p:cNvSpPr txBox="1"/>
          <p:nvPr/>
        </p:nvSpPr>
        <p:spPr>
          <a:xfrm>
            <a:off x="0" y="6525641"/>
            <a:ext cx="82411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Image credit: Mathewson 2012 – “Discovery of the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Magellanic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Stream”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BF32E8C-1E58-D727-3551-1C05AFC1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3364" y="5564001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89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B819-D038-F35A-74A8-08D738F8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569" y="427755"/>
            <a:ext cx="3708748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Data – </a:t>
            </a:r>
            <a:b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SMACS0723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D8FED-6B66-D59E-7A4D-7992FAF21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170" y="338616"/>
            <a:ext cx="7067309" cy="4351338"/>
          </a:xfrm>
        </p:spPr>
        <p:txBody>
          <a:bodyPr/>
          <a:lstStyle/>
          <a:p>
            <a:r>
              <a:rPr lang="en-US" dirty="0"/>
              <a:t>6 filters – 0.9-4.4 microns (near-IR)</a:t>
            </a:r>
          </a:p>
          <a:p>
            <a:r>
              <a:rPr lang="en-US" dirty="0"/>
              <a:t>7537 s (2.09 </a:t>
            </a:r>
            <a:r>
              <a:rPr lang="en-US" dirty="0" err="1"/>
              <a:t>hrs</a:t>
            </a:r>
            <a:r>
              <a:rPr lang="en-US" dirty="0"/>
              <a:t>) in each filter – 12.5 </a:t>
            </a:r>
            <a:r>
              <a:rPr lang="en-US" dirty="0" err="1"/>
              <a:t>hrs</a:t>
            </a:r>
            <a:r>
              <a:rPr lang="en-US" dirty="0"/>
              <a:t> total!</a:t>
            </a:r>
          </a:p>
          <a:p>
            <a:r>
              <a:rPr lang="en-US" dirty="0"/>
              <a:t>Cluster and </a:t>
            </a:r>
            <a:r>
              <a:rPr lang="en-US" dirty="0" err="1"/>
              <a:t>noncluster</a:t>
            </a:r>
            <a:r>
              <a:rPr lang="en-US" dirty="0"/>
              <a:t> module</a:t>
            </a:r>
          </a:p>
        </p:txBody>
      </p:sp>
      <p:pic>
        <p:nvPicPr>
          <p:cNvPr id="5" name="Picture 4" descr="A picture containing outdoor object, star, night, night sky&#10;&#10;Description automatically generated">
            <a:extLst>
              <a:ext uri="{FF2B5EF4-FFF2-40B4-BE49-F238E27FC236}">
                <a16:creationId xmlns:a16="http://schemas.microsoft.com/office/drawing/2014/main" id="{90FF61BC-4A11-EDE4-79B7-B3E92FF37E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934" y="2183704"/>
            <a:ext cx="9323540" cy="466177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FC937EB-30C2-63ED-2B70-22153FCB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098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8339-0321-1F46-6AE0-D1C4EBCC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00"/>
            <a:ext cx="10515600" cy="1325563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Data – North Ecliptic Pole Time Domain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CBA2D-7EFC-DB62-FA00-0BBC5757F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763"/>
            <a:ext cx="10515600" cy="4351338"/>
          </a:xfrm>
        </p:spPr>
        <p:txBody>
          <a:bodyPr/>
          <a:lstStyle/>
          <a:p>
            <a:r>
              <a:rPr lang="en-US" dirty="0"/>
              <a:t>Medium-deep blank field with two “spokes” – covers a large area</a:t>
            </a:r>
          </a:p>
          <a:p>
            <a:r>
              <a:rPr lang="en-US" dirty="0"/>
              <a:t>8 filters – 0.9-4.4 microns (~3000 s each)</a:t>
            </a:r>
          </a:p>
          <a:p>
            <a:r>
              <a:rPr lang="en-US" dirty="0"/>
              <a:t>Prime Extragalactic Areas for Reionization and Lensing Science (PEARLS) survey (</a:t>
            </a:r>
            <a:r>
              <a:rPr lang="en-US" dirty="0">
                <a:hlinkClick r:id="rId2"/>
              </a:rPr>
              <a:t>https://sites.google.com/view/jwstpearls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Picture 4" descr="A picture containing star, night, outdoor object, dark&#10;&#10;Description automatically generated">
            <a:extLst>
              <a:ext uri="{FF2B5EF4-FFF2-40B4-BE49-F238E27FC236}">
                <a16:creationId xmlns:a16="http://schemas.microsoft.com/office/drawing/2014/main" id="{2B80F61C-20FA-96DC-9364-3FC79C818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010" y="3429000"/>
            <a:ext cx="8107980" cy="3429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5573911-DB88-03B2-E3AE-5F3A2BA22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0E918A-A3B5-EAC9-1237-3A159CC50213}"/>
              </a:ext>
            </a:extLst>
          </p:cNvPr>
          <p:cNvSpPr txBox="1"/>
          <p:nvPr/>
        </p:nvSpPr>
        <p:spPr>
          <a:xfrm>
            <a:off x="10508848" y="6423639"/>
            <a:ext cx="1689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Image credit: </a:t>
            </a:r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webbtelescope.org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084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614A2-743C-2DB3-595D-A742B8A78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Methods – Data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82A4B-96BC-0AA4-D0B1-ED2191452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24777" cy="4351338"/>
          </a:xfrm>
        </p:spPr>
        <p:txBody>
          <a:bodyPr>
            <a:noAutofit/>
          </a:bodyPr>
          <a:lstStyle/>
          <a:p>
            <a:r>
              <a:rPr lang="en-US" dirty="0"/>
              <a:t>JWST Calibration Pipeline</a:t>
            </a:r>
          </a:p>
          <a:p>
            <a:pPr marL="0" indent="0">
              <a:buNone/>
            </a:pPr>
            <a:r>
              <a:rPr lang="en-US" dirty="0"/>
              <a:t>1) Stage 1 – Detector level corrections</a:t>
            </a:r>
          </a:p>
          <a:p>
            <a:pPr marL="0" indent="0">
              <a:buNone/>
            </a:pPr>
            <a:r>
              <a:rPr lang="en-US" dirty="0"/>
              <a:t>2) Snowball subtraction</a:t>
            </a:r>
          </a:p>
          <a:p>
            <a:pPr marL="0" indent="0">
              <a:buNone/>
            </a:pPr>
            <a:r>
              <a:rPr lang="en-US" dirty="0"/>
              <a:t>3) Stage 2 – Instrument level calibrations</a:t>
            </a:r>
          </a:p>
          <a:p>
            <a:pPr marL="0" indent="0">
              <a:buNone/>
            </a:pPr>
            <a:r>
              <a:rPr lang="en-US" dirty="0"/>
              <a:t>4) Wisp subtraction</a:t>
            </a:r>
          </a:p>
          <a:p>
            <a:pPr marL="0" indent="0">
              <a:buNone/>
            </a:pPr>
            <a:r>
              <a:rPr lang="en-US" dirty="0"/>
              <a:t>5) Sky and 1/f noise subtraction</a:t>
            </a:r>
          </a:p>
          <a:p>
            <a:pPr marL="0" indent="0">
              <a:buNone/>
            </a:pPr>
            <a:r>
              <a:rPr lang="en-US" dirty="0"/>
              <a:t>6) Stage 3 – “Drizzle” individual exposures into one image (“mosaic”) for each filter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0B162A-6111-6800-ADE3-F8BBB3A9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6070A3E9-740C-CF18-8F41-AA17636B9E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3658" y="0"/>
            <a:ext cx="2688342" cy="1996633"/>
          </a:xfrm>
          <a:prstGeom prst="rect">
            <a:avLst/>
          </a:prstGeom>
        </p:spPr>
      </p:pic>
      <p:pic>
        <p:nvPicPr>
          <p:cNvPr id="8" name="Picture 7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AE6A1C21-BF61-1975-F8A0-E87CC0042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1660" y="2232511"/>
            <a:ext cx="2688342" cy="1962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DF01A7-8DA8-E531-22B0-1677506F9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7237" y="4425272"/>
            <a:ext cx="2688342" cy="24327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3D38AA-3334-3CB7-777C-C78AFD56DD3E}"/>
              </a:ext>
            </a:extLst>
          </p:cNvPr>
          <p:cNvSpPr txBox="1"/>
          <p:nvPr/>
        </p:nvSpPr>
        <p:spPr>
          <a:xfrm>
            <a:off x="9503658" y="0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Snowballs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D90204-6900-91B1-1540-3D9BFE17450D}"/>
              </a:ext>
            </a:extLst>
          </p:cNvPr>
          <p:cNvSpPr txBox="1"/>
          <p:nvPr/>
        </p:nvSpPr>
        <p:spPr>
          <a:xfrm>
            <a:off x="9501660" y="2254381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Wisps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B87731-DDDA-91F9-8001-26171692A572}"/>
              </a:ext>
            </a:extLst>
          </p:cNvPr>
          <p:cNvSpPr txBox="1"/>
          <p:nvPr/>
        </p:nvSpPr>
        <p:spPr>
          <a:xfrm>
            <a:off x="9501660" y="4492036"/>
            <a:ext cx="1948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1/f noise (striping)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7F51872-01E8-E2E3-862C-2F94D363A889}"/>
              </a:ext>
            </a:extLst>
          </p:cNvPr>
          <p:cNvCxnSpPr/>
          <p:nvPr/>
        </p:nvCxnSpPr>
        <p:spPr>
          <a:xfrm flipH="1" flipV="1">
            <a:off x="9836483" y="503934"/>
            <a:ext cx="196770" cy="63573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25E90F-F8F8-753A-9B96-1D75D62D3759}"/>
              </a:ext>
            </a:extLst>
          </p:cNvPr>
          <p:cNvCxnSpPr>
            <a:cxnSpLocks/>
          </p:cNvCxnSpPr>
          <p:nvPr/>
        </p:nvCxnSpPr>
        <p:spPr>
          <a:xfrm flipV="1">
            <a:off x="10483961" y="734457"/>
            <a:ext cx="419131" cy="34917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1E611B-0F60-9A40-DC38-B3623687579A}"/>
              </a:ext>
            </a:extLst>
          </p:cNvPr>
          <p:cNvCxnSpPr>
            <a:cxnSpLocks/>
          </p:cNvCxnSpPr>
          <p:nvPr/>
        </p:nvCxnSpPr>
        <p:spPr>
          <a:xfrm flipV="1">
            <a:off x="11390936" y="1139671"/>
            <a:ext cx="381964" cy="15619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5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965CA-F0BA-3E99-AC15-EF94529D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Methods – Source Detection &amp; SED Fitting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B15D-74BB-77F6-3BA9-8EAC75B85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6432052" cy="3320668"/>
          </a:xfrm>
        </p:spPr>
        <p:txBody>
          <a:bodyPr>
            <a:noAutofit/>
          </a:bodyPr>
          <a:lstStyle/>
          <a:p>
            <a:r>
              <a:rPr lang="en-US" sz="2400" dirty="0"/>
              <a:t>Source detection done using </a:t>
            </a:r>
            <a:r>
              <a:rPr lang="en-US" sz="2400" dirty="0" err="1"/>
              <a:t>SourceExtractor</a:t>
            </a:r>
            <a:endParaRPr lang="en-US" sz="2400" dirty="0"/>
          </a:p>
          <a:p>
            <a:r>
              <a:rPr lang="en-US" sz="2400" dirty="0"/>
              <a:t>Fit SEDs with EAZY (Easy and Accurate </a:t>
            </a:r>
            <a:r>
              <a:rPr lang="en-US" sz="2400" dirty="0" err="1"/>
              <a:t>Zphot</a:t>
            </a:r>
            <a:r>
              <a:rPr lang="en-US" sz="2400" dirty="0"/>
              <a:t> from Yale) algorithm</a:t>
            </a:r>
          </a:p>
          <a:p>
            <a:r>
              <a:rPr lang="en-US" sz="2400" dirty="0"/>
              <a:t>Used spectra of main sequence stars as templates for EAZY</a:t>
            </a:r>
          </a:p>
          <a:p>
            <a:r>
              <a:rPr lang="en-US" sz="2400" dirty="0"/>
              <a:t>Calculated the probability distribution of each star’s distance modulus (m-M) using Bayesian statistics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C9C2D8FD-7640-A0FA-5C85-D09717DE73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302"/>
          <a:stretch/>
        </p:blipFill>
        <p:spPr>
          <a:xfrm>
            <a:off x="7072132" y="829861"/>
            <a:ext cx="5397661" cy="538135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BB94D44-DA3E-F848-1877-AC14D608F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305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F6AC-3ADE-06E8-2029-E6DF8058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8B5A1E6-5894-47BE-F591-2D310E4A0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564427"/>
            <a:ext cx="968968" cy="12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6D755B-4613-F829-96E3-8D60A7E049F5}"/>
              </a:ext>
            </a:extLst>
          </p:cNvPr>
          <p:cNvSpPr txBox="1">
            <a:spLocks/>
          </p:cNvSpPr>
          <p:nvPr/>
        </p:nvSpPr>
        <p:spPr>
          <a:xfrm>
            <a:off x="397012" y="1967223"/>
            <a:ext cx="3283738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Peak between 40 and 100 kpc in SMACS0723</a:t>
            </a:r>
          </a:p>
          <a:p>
            <a:r>
              <a:rPr lang="en-US" sz="2400" dirty="0"/>
              <a:t>No peak in NEP TDF</a:t>
            </a:r>
          </a:p>
          <a:p>
            <a:r>
              <a:rPr lang="en-US" sz="2400" dirty="0"/>
              <a:t>LMC distance = 50 kpc</a:t>
            </a:r>
          </a:p>
          <a:p>
            <a:r>
              <a:rPr lang="en-US" sz="2400" dirty="0"/>
              <a:t>~3.8 sigma difference between 40 and 100 kpc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3" name="Content Placeholder 12" descr="Chart, histogram&#10;&#10;Description automatically generated">
            <a:extLst>
              <a:ext uri="{FF2B5EF4-FFF2-40B4-BE49-F238E27FC236}">
                <a16:creationId xmlns:a16="http://schemas.microsoft.com/office/drawing/2014/main" id="{8F7D237C-2FC6-47E3-668D-9731C2CD7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24302" y="845344"/>
            <a:ext cx="8267698" cy="5167312"/>
          </a:xfrm>
        </p:spPr>
      </p:pic>
    </p:spTree>
    <p:extLst>
      <p:ext uri="{BB962C8B-B14F-4D97-AF65-F5344CB8AC3E}">
        <p14:creationId xmlns:p14="http://schemas.microsoft.com/office/powerpoint/2010/main" val="2782293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456</Words>
  <Application>Microsoft Office PowerPoint</Application>
  <PresentationFormat>Widescreen</PresentationFormat>
  <Paragraphs>65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Magellanic System Stars Identified in the SMACS J0723-73 JWST ERO Images</vt:lpstr>
      <vt:lpstr>Background – SMACS J0723-73</vt:lpstr>
      <vt:lpstr>Star Excess</vt:lpstr>
      <vt:lpstr>Large Magellanic Cloud</vt:lpstr>
      <vt:lpstr>Data –  SMACS0723</vt:lpstr>
      <vt:lpstr>Data – North Ecliptic Pole Time Domain Field</vt:lpstr>
      <vt:lpstr>Methods – Data Reduction</vt:lpstr>
      <vt:lpstr>Methods – Source Detection &amp; SED Fitting</vt:lpstr>
      <vt:lpstr>Results</vt:lpstr>
      <vt:lpstr>Results</vt:lpstr>
      <vt:lpstr>Color-Magnitude Diagrams</vt:lpstr>
      <vt:lpstr>Conclusion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Magellanic System Stars Identified in the SMACS J0723-73 JWST ERO Images</dc:title>
  <dc:creator>Jake Summers (Student)</dc:creator>
  <cp:lastModifiedBy>Coe, Michelle A - (macoe)</cp:lastModifiedBy>
  <cp:revision>10</cp:revision>
  <dcterms:created xsi:type="dcterms:W3CDTF">2023-04-07T04:51:43Z</dcterms:created>
  <dcterms:modified xsi:type="dcterms:W3CDTF">2023-04-14T18:13:35Z</dcterms:modified>
</cp:coreProperties>
</file>